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46"/>
  </p:notes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  <p:sldId id="306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9" r:id="rId34"/>
    <p:sldId id="327" r:id="rId35"/>
    <p:sldId id="328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5180D-D07B-4191-B6CE-14C1F558FAC4}" type="datetimeFigureOut">
              <a:rPr lang="en-HK" smtClean="0"/>
              <a:t>17/4/2020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49724-A4DD-42E9-8B01-14E9B4BC85B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6028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FBF7-F71D-4A95-B453-EE0FD0306C38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FBDB-E3B0-4092-816A-43814123EA60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F92B-5229-4118-8A63-B4A2B6B6F822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0BFC1-0F5A-41E9-A492-9A68907B43D4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0E53D-FC47-477D-A213-92920FBF98CA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D77-0F50-4992-9A88-4676B3207A30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4030-A376-4D32-9A33-886F24B9C76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1DC2374D-4533-4770-945C-F42E4D0CEAC3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ECB93B-D914-4FBE-B833-86C9105F75CD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3847359-4EBE-443C-90AF-63F8F75FA34D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Reading Group: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Recursive Estimation of Time-Average Variance Constants (Wu, 2009)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Heman Leung</a:t>
            </a:r>
          </a:p>
          <a:p>
            <a:r>
              <a:rPr lang="en-US" dirty="0">
                <a:solidFill>
                  <a:srgbClr val="FFFFFF"/>
                </a:solidFill>
              </a:rPr>
              <a:t>Spring, 2020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039EA-2C60-4090-9250-F45E662C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9A4BCE-C295-43D6-9714-0F10FED209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(p.3-4)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9A4BCE-C295-43D6-9714-0F10FED20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EE9D3-3113-42DD-8BC3-F7F8069D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A simple choice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 are constants</a:t>
                </a:r>
              </a:p>
              <a:p>
                <a:pPr lvl="1"/>
                <a:r>
                  <a:rPr lang="en-HK" dirty="0"/>
                  <a:t>Optimal choice of functional is not known</a:t>
                </a:r>
              </a:p>
              <a:p>
                <a:pPr lvl="2"/>
                <a:r>
                  <a:rPr lang="en-HK" dirty="0"/>
                  <a:t>I discussed with Keith and we need to resort to variational calculus for this problem</a:t>
                </a:r>
              </a:p>
              <a:p>
                <a:pPr lvl="2"/>
                <a:r>
                  <a:rPr lang="en-HK" dirty="0"/>
                  <a:t>However it seems to be unsolvable without proper boundary conditions (tried on </a:t>
                </a:r>
                <a:r>
                  <a:rPr lang="en-HK" dirty="0" err="1"/>
                  <a:t>SymPy</a:t>
                </a:r>
                <a:r>
                  <a:rPr lang="en-HK" dirty="0"/>
                  <a:t>)</a:t>
                </a:r>
              </a:p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is implicitly determined by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HK" dirty="0"/>
                  <a:t>,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means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Solving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from the above inequalities,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HK" dirty="0"/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EE9D3-3113-42DD-8BC3-F7F8069D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6D5A8-2B07-4403-9D29-E2ED763C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3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01D12F-6017-44E7-821C-AB031A2C7C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Modification when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(p.4-5)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01D12F-6017-44E7-821C-AB031A2C7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F0CBC-6160-4475-903B-B3B94E5DE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General component: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Observe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Note that they can also be updated recursively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Complete algorithm is similar to previous logic so we skip it here</a:t>
                </a:r>
              </a:p>
              <a:p>
                <a:r>
                  <a:rPr lang="en-HK" dirty="0"/>
                  <a:t>Generalization to spectral density estimation is possible</a:t>
                </a:r>
              </a:p>
              <a:p>
                <a:pPr lvl="1"/>
                <a:r>
                  <a:rPr lang="en-HK" dirty="0"/>
                  <a:t>Relation between spectral density and TAVC was discussed in previous reading group (slide p.47)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F0CBC-6160-4475-903B-B3B94E5DE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1118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1500D-C040-48A3-BF89-75E94574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3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BA82B7-046D-4BCB-8EC4-0D4AE46F3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HK" sz="9600" dirty="0"/>
              <a:t>Convergence properties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9093212-5607-4720-8FF2-64C5E12DC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FFFFFF"/>
                </a:solidFill>
              </a:rPr>
              <a:t>Section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7B178-5E99-434C-8B7E-D61C6DFA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877E-16C4-4E7F-97ED-C7314A20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Representation of TAVC (p.5-6)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FC4A-6417-4BEE-8089-72A20C455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097290"/>
              </a:xfrm>
            </p:spPr>
            <p:txBody>
              <a:bodyPr/>
              <a:lstStyle/>
              <a:p>
                <a:r>
                  <a:rPr lang="en-HK" dirty="0"/>
                  <a:t>Consider Wu’s (2005) nonlinear </a:t>
                </a:r>
                <a:r>
                  <a:rPr lang="en-HK" dirty="0" err="1"/>
                  <a:t>Wold</a:t>
                </a:r>
                <a:r>
                  <a:rPr lang="en-HK" dirty="0"/>
                  <a:t> process</a:t>
                </a:r>
              </a:p>
              <a:p>
                <a:pPr lvl="1"/>
                <a:r>
                  <a:rPr lang="en-HK" dirty="0"/>
                  <a:t>Weak stability with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HK" dirty="0"/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 guarantees invariance principle, which entails CLT</a:t>
                </a:r>
              </a:p>
              <a:p>
                <a:r>
                  <a:rPr lang="en-HK" dirty="0"/>
                  <a:t>Representation of TAVC</a:t>
                </a:r>
              </a:p>
              <a:p>
                <a:pPr lvl="1"/>
                <a:r>
                  <a:rPr lang="en-HK" dirty="0"/>
                  <a:t>Assume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⋅=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The later assumption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(which suggest short-range dependence)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is a stationary martingale difference sequence </a:t>
                </a:r>
                <a:r>
                  <a:rPr lang="en-HK" dirty="0" err="1"/>
                  <a:t>w.r.t.</a:t>
                </a:r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Proved in previous reading group (slide p.21)</a:t>
                </a:r>
              </a:p>
              <a:p>
                <a:pPr lvl="1"/>
                <a:r>
                  <a:rPr lang="en-HK" dirty="0"/>
                  <a:t>By theorem 1 in Hannan (1979), we have invariance principle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Why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HK" dirty="0"/>
                  <a:t>?</a:t>
                </a:r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HK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This partly comes from moment inequality. See previous reading group (slide p.20)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FC4A-6417-4BEE-8089-72A20C455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097290"/>
              </a:xfrm>
              <a:blipFill>
                <a:blip r:embed="rId2"/>
                <a:stretch>
                  <a:fillRect l="-545" t="-74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6BFCA-0D86-4D71-8A34-9891C824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3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8F4D-8CD4-464B-9BC8-32FE666B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Moment convergence (p.6-7)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3BC46-E940-4662-995E-651CDB346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5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Theorem 1: let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Assume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, which is mild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does not always exist for long-range dependent processes</a:t>
                </a:r>
              </a:p>
              <a:p>
                <a:pPr lvl="1"/>
                <a:r>
                  <a:rPr lang="en-HK" dirty="0"/>
                  <a:t>Further assume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Earlier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 is needed to account for dependence</a:t>
                </a:r>
              </a:p>
              <a:p>
                <a:pPr lvl="2"/>
                <a:r>
                  <a:rPr lang="en-HK" dirty="0"/>
                  <a:t>Later condition is needed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does not diverge to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so fast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This implies finite forth moment is not necessary for consistency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dirty="0"/>
                  <a:t> (e.g. take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2"/>
                <a:r>
                  <a:rPr lang="en-HK" dirty="0"/>
                  <a:t>Convergence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 norm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HK" dirty="0"/>
                  <a:t> implies convergence in probability (i.e. consistency)</a:t>
                </a:r>
              </a:p>
              <a:p>
                <a:r>
                  <a:rPr lang="en-HK" dirty="0"/>
                  <a:t>Corollary 1: under same assumptions of theorem 1, we also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3BC46-E940-4662-995E-651CDB346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5"/>
              </a:xfrm>
              <a:blipFill>
                <a:blip r:embed="rId2"/>
                <a:stretch>
                  <a:fillRect l="-545" t="-68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5252-2711-43D2-943A-5F7AACAC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36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6447-9A1C-4793-BAA5-0470CECB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Proof of theorem 1: blocking (p.13)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31666-B0B0-4D9B-BC8F-1E5D2BCEA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Blocking: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choose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HK" dirty="0"/>
                  <a:t> represent total number of complete blocks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by assumption of theorem 1</a:t>
                </a:r>
              </a:p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r>
                      <a:rPr lang="en-HK" b="0" i="0" smtClean="0">
                        <a:latin typeface="Cambria Math" panose="02040503050406030204" pitchFamily="18" charset="0"/>
                      </a:rPr>
                      <m:t>1≤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liminf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HK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(?)</a:t>
                </a:r>
              </a:p>
              <a:p>
                <a:pPr lvl="1"/>
                <a:r>
                  <a:rPr lang="en-HK" dirty="0"/>
                  <a:t>By assuming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both limits are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31666-B0B0-4D9B-BC8F-1E5D2BCEA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EE531-E0E3-464B-BC1C-29BFD6D8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0645-78F6-4B3E-A912-80F0C5FC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Proof of theorem 1: martingale approximation (p.13)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B6204-B51F-47DF-89E2-48A21A2DA2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86067"/>
              </a:xfrm>
            </p:spPr>
            <p:txBody>
              <a:bodyPr/>
              <a:lstStyle/>
              <a:p>
                <a:r>
                  <a:rPr lang="en-HK" dirty="0"/>
                  <a:t>For any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increasing to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, we have</a:t>
                </a:r>
              </a:p>
              <a:p>
                <a:pPr lvl="1"/>
                <a:r>
                  <a:rPr lang="en-HK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+1≤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HK" dirty="0"/>
                  <a:t> is better (?)</a:t>
                </a:r>
              </a:p>
              <a:p>
                <a:r>
                  <a:rPr lang="en-HK" dirty="0"/>
                  <a:t>Martingale approximation: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. By theorem 1 in Wu (2007), the above condition also implies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Inequality by Cauchy–Schwarz: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Aim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and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B6204-B51F-47DF-89E2-48A21A2DA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86067"/>
              </a:xfrm>
              <a:blipFill>
                <a:blip r:embed="rId2"/>
                <a:stretch>
                  <a:fillRect l="-545" t="-72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4B7F9-B6F0-4931-B0E8-BB8446CA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8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0CD1DC-E01A-4349-BC17-5C21A571E7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HK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(p.13)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0CD1DC-E01A-4349-BC17-5C21A571E7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03" t="-15126" b="-1890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701D4-B86E-44BD-A094-698F7EA95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HK" dirty="0"/>
                  <a:t> (by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and stationarity)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+1&gt;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+1≤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HK" b="0" i="1" dirty="0">
                    <a:latin typeface="Cambria Math" panose="02040503050406030204" pitchFamily="18" charset="0"/>
                  </a:rPr>
                  <a:t> </a:t>
                </a:r>
                <a:r>
                  <a:rPr lang="en-HK" b="0" dirty="0">
                    <a:latin typeface="Cambria Math" panose="02040503050406030204" pitchFamily="18" charset="0"/>
                  </a:rPr>
                  <a:t>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HK" b="0" dirty="0">
                    <a:latin typeface="Cambria Math" panose="02040503050406030204" pitchFamily="18" charset="0"/>
                  </a:rPr>
                  <a:t>?)</a:t>
                </a:r>
              </a:p>
              <a:p>
                <a:pPr lvl="2"/>
                <a:r>
                  <a:rPr lang="en-HK" dirty="0">
                    <a:latin typeface="Cambria Math" panose="02040503050406030204" pitchFamily="18" charset="0"/>
                  </a:rPr>
                  <a:t>Not sure if it has same property as correlation coefficient</a:t>
                </a:r>
                <a:endParaRPr lang="en-HK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701D4-B86E-44BD-A094-698F7EA95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2" t="-923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AEC4D-B2A9-484B-AFD3-82956C5C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10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47D428-5312-4284-B3F4-4CFF822D4F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(p.14)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47D428-5312-4284-B3F4-4CFF822D4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A0D3-3CA0-4FE1-88C2-FC4A6C7152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Block square of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Block sum of square: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+…+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is a constant which only depends on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By Burkholder’s inequality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stationarity. See previous reading group (slide p. 21-22)</a:t>
                </a:r>
              </a:p>
              <a:p>
                <a:pPr lvl="1"/>
                <a:r>
                  <a:rPr lang="en-HK" dirty="0"/>
                  <a:t>On the other hand,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stationarity)</a:t>
                </a:r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A0D3-3CA0-4FE1-88C2-FC4A6C7152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810" b="-66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9DD7E-CED3-4367-B236-65663923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86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89532E-99BC-4901-8216-4E10054ADE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(p.14-15)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89532E-99BC-4901-8216-4E10054AD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t="-12605" b="-1596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CE306-8FBF-4388-9526-4D1CB558A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1&lt;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is a MDS, we have</a:t>
                </a:r>
              </a:p>
              <a:p>
                <a:pPr lvl="1"/>
                <a:r>
                  <a:rPr lang="en-HK" dirty="0"/>
                  <a:t>It seems this impose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r>
                  <a:rPr lang="en-HK" dirty="0"/>
                  <a:t> on theorem 1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Burkholder’s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Jensen’s inequality, not trivial?)</a:t>
                </a:r>
              </a:p>
              <a:p>
                <a:pPr lvl="1"/>
                <a:r>
                  <a:rPr lang="en-HK" dirty="0"/>
                  <a:t>Similarly,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endParaRPr lang="en-HK" dirty="0"/>
              </a:p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are also MDS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lies in the cross terms,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However by property of MDS,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CE306-8FBF-4388-9526-4D1CB558A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EE26-32EE-46EA-93F2-528A98B4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97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BAC030-3DE1-4ED9-8337-968E3D024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HK" sz="9600" dirty="0"/>
              <a:t>Introduction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A5BAAB-ED51-4464-9861-24E8A2D1E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FFFFFF"/>
                </a:solidFill>
              </a:rPr>
              <a:t>Section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B942D-87E5-4F19-879C-C7C2E90A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6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and inequalities proved in slide p.19)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inequalities proved in slide p.18)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HK" dirty="0"/>
                  <a:t> by blocking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606E2-C001-4B20-B931-1A5D3710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4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By </a:t>
                </a:r>
                <a14:m>
                  <m:oMath xmlns:m="http://schemas.openxmlformats.org/officeDocument/2006/math">
                    <m:r>
                      <a:rPr lang="en-HK">
                        <a:latin typeface="Cambria Math" panose="02040503050406030204" pitchFamily="18" charset="0"/>
                      </a:rPr>
                      <m:t>1≤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liminf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)</a:t>
                </a:r>
              </a:p>
              <a:p>
                <a:r>
                  <a:rPr lang="en-HK" dirty="0"/>
                  <a:t>Ergodic theorem: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HK" dirty="0"/>
                  <a:t>. The sum is a isosceles triangular shaped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  <m:r>
                      <a:rPr lang="en-HK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 and dominated convergence theorem?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b="-266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606E2-C001-4B20-B931-1A5D3710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B4F3D-9589-4416-A358-D426EDB0F8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B4F3D-9589-4416-A358-D426EDB0F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5F16D-EF07-4FD2-B4A3-01142494F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→0⇔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(first part in slide p.21)</a:t>
                </a:r>
              </a:p>
              <a:p>
                <a:pPr lvl="1"/>
                <a:r>
                  <a:rPr lang="en-HK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=0⇔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(second part in slides p.21)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(by ergodic theorem)</a:t>
                </a:r>
              </a:p>
              <a:p>
                <a:r>
                  <a:rPr lang="en-HK" dirty="0"/>
                  <a:t>Finally we 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5F16D-EF07-4FD2-B4A3-01142494F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006" b="-533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5CA1-5619-436B-8E67-4F631CA3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9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FDD-7351-4FD9-A1EC-0AE04677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400" dirty="0"/>
              <a:t>Proof of corollary 1: requirement (p.15)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D7EE0-A1DD-48C6-AEC7-E9E2C73EE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dirty="0"/>
                  <a:t> remains unchanged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replaced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we can assume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wlog</a:t>
                </a:r>
              </a:p>
              <a:p>
                <a:pPr lvl="1"/>
                <a:r>
                  <a:rPr lang="en-HK" dirty="0"/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theorem 1, it suffices to verify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r>
                  <a:rPr lang="en-HK" dirty="0"/>
                  <a:t>By moment inequality,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D7EE0-A1DD-48C6-AEC7-E9E2C73EE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9D50F-20E1-4B95-9EC7-A52D79B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7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962C35-7387-41E9-BABB-E2BF1D0AE4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4000" dirty="0"/>
                  <a:t>Proof of corollary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4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HK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sz="40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sz="4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40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sz="4000" dirty="0"/>
                  <a:t> (p.16)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962C35-7387-41E9-BABB-E2BF1D0AE4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21" t="-9244" b="-1764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D5686F-6705-4B4E-9DE6-BD9665038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Choose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HK" dirty="0"/>
                  <a:t>, we have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(not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? See slide p.22. This part seems unnecessary)</a:t>
                </a:r>
              </a:p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 and is increasing,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(little o times big O is little 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D5686F-6705-4B4E-9DE6-BD9665038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3"/>
                <a:stretch>
                  <a:fillRect l="-545" t="-68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57B3B-10AC-473F-AC99-A790DB5B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7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4000" dirty="0"/>
                  <a:t>Proof of corollary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40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4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40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sz="4000" dirty="0"/>
                  <a:t> (p.16)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21" t="-9664" b="-1764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HK" dirty="0"/>
                  <a:t>, then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(by Cauchy–Schwarz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ad>
                      <m:radPr>
                        <m:degHide m:val="on"/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HK" i="1" dirty="0">
                    <a:latin typeface="Cambria Math" panose="02040503050406030204" pitchFamily="18" charset="0"/>
                  </a:rPr>
                  <a:t> </a:t>
                </a:r>
                <a:r>
                  <a:rPr lang="en-HK" dirty="0"/>
                  <a:t>(by moment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ra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blocking. See slide p.15)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(little o times big O is little o)</a:t>
                </a:r>
              </a:p>
              <a:p>
                <a:r>
                  <a:rPr lang="en-HK" dirty="0"/>
                  <a:t>Now we only need 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10535" b="-1782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CCDA0-39F9-4479-A052-B226CC21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0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4000" dirty="0"/>
                  <a:t>Proof of corollary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40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4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40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sz="4000" dirty="0"/>
                  <a:t> (p.16)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21" t="-9664" b="-1764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HK" dirty="0"/>
                  <a:t> is MDS,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"/>
                                    <m:endChr m:val="‖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Burkholder’s inequality, not trivial?)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stationarity)</a:t>
                </a:r>
              </a:p>
              <a:p>
                <a:pPr lvl="1"/>
                <a:r>
                  <a:rPr lang="en-HK" dirty="0"/>
                  <a:t>By blocking,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9831" b="-547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CCDA0-39F9-4479-A052-B226CC21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98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ADD5-B2A7-4F56-B448-8E6BC12E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Convergence rate (p.8)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EA6C2-009F-4F90-A298-A2709ED1A3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HK" dirty="0"/>
                  <a:t>Theorem 2: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 are constants</a:t>
                </a:r>
              </a:p>
              <a:p>
                <a:r>
                  <a:rPr lang="en-HK" dirty="0"/>
                  <a:t>Theorem 2.1: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∈(2,4]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r>
                  <a:rPr lang="en-HK" dirty="0"/>
                  <a:t>Theorem 2.2: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endParaRPr lang="en-HK" dirty="0"/>
              </a:p>
              <a:p>
                <a:r>
                  <a:rPr lang="en-HK" dirty="0"/>
                  <a:t>Theorem 2.3: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Consequently, if theorem 2.1 also holds,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</a:t>
                </a:r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, 1+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HK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is sufficient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EA6C2-009F-4F90-A298-A2709ED1A3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485" t="-1404" b="-252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E8D7A-D9B9-4A4C-AAA1-D5BC3207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0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5254-A644-431B-ACB5-31485EC0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Optimal convergence rate (p.8)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1D0DC-A11E-477D-A59F-9E9B5B338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To achieve optimal convergence, we should minimize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, 1+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Theorem 2 guides us to choose p based on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HK" dirty="0"/>
                  <a:t> (dependence condition)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HK" dirty="0"/>
                  <a:t> (moment condition)</a:t>
                </a:r>
              </a:p>
              <a:p>
                <a:pPr lvl="1"/>
                <a:r>
                  <a:rPr lang="en-HK" dirty="0"/>
                  <a:t>A good p should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HK" dirty="0"/>
                  <a:t>, which also minimize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HK" dirty="0"/>
                  <a:t> and solve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The rationale is that the optimal rate should be the same regardless of conditions which are hard to verify?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 (denominator should be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dirty="0"/>
                  <a:t>, probably typo in the paper)</a:t>
                </a:r>
              </a:p>
              <a:p>
                <a:r>
                  <a:rPr lang="en-HK" dirty="0"/>
                  <a:t>Corollary 2: Let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. Under conditions of theorem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In particular,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HK" dirty="0"/>
                  <a:t>, then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1D0DC-A11E-477D-A59F-9E9B5B338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EC40-B359-4508-B850-ADA7D8B6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2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D17CD-A087-478C-8E3E-47FBC61F8D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Convergence rate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HK" dirty="0"/>
                  <a:t> (p.9)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D17CD-A087-478C-8E3E-47FBC61F8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r="-1091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FECF3-46DC-435C-BCDA-977B0A5F3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blocking, see slide p.15)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considering the differential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𝑐𝑝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HK" dirty="0"/>
                  <a:t> (by approximating sum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HK" dirty="0"/>
                  <a:t> with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r>
                  <a:rPr lang="en-HK" dirty="0"/>
                  <a:t>Corollary 2 also applies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HK" dirty="0"/>
                  <a:t> 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This implies the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dirty="0"/>
                  <a:t> cannot be the dominating term</a:t>
                </a:r>
              </a:p>
              <a:p>
                <a:pPr lvl="1"/>
                <a:r>
                  <a:rPr lang="en-HK" dirty="0"/>
                  <a:t>See remark 4 in paper for proof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FECF3-46DC-435C-BCDA-977B0A5F3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940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61207-DF51-4437-9A65-60D8F116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6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9205-FC78-42D4-8807-91D1D491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Time-average variance constant (p.1)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6A684-12F7-46ED-91C1-F4498D5E1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r>
                  <a:rPr lang="en-HK" dirty="0"/>
                  <a:t> be a stationary and ergodic process with mean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and finite variance</a:t>
                </a:r>
              </a:p>
              <a:p>
                <a:pPr lvl="1"/>
                <a:r>
                  <a:rPr lang="en-HK" dirty="0"/>
                  <a:t>Denote covariance function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HK" dirty="0"/>
              </a:p>
              <a:p>
                <a:r>
                  <a:rPr lang="en-HK" dirty="0"/>
                  <a:t>Sample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Asymptotic normality under suitable conditions: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here is called the time-average variance constant (TAVC) or long-run variance</a:t>
                </a:r>
              </a:p>
              <a:p>
                <a:pPr lvl="2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in time series setting</a:t>
                </a:r>
              </a:p>
              <a:p>
                <a:r>
                  <a:rPr lang="en-HK" dirty="0"/>
                  <a:t>Estimation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is important for inference of time series</a:t>
                </a:r>
              </a:p>
              <a:p>
                <a:pPr lvl="1"/>
                <a:r>
                  <a:rPr lang="en-HK" dirty="0"/>
                  <a:t>Representation under suitable conditions: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Check previous reading group meeting (slide p.20, also check Keith’s note) for the conditions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6A684-12F7-46ED-91C1-F4498D5E1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 b="-226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B1361-6D81-4856-AEC3-849E9C15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61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 (p.17-18)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4202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.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is non-negative)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:r>
                  <a:rPr lang="en-HK" dirty="0"/>
                  <a:t>It suffices to find the order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Blocking: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It can be shown that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HK" i="1" dirty="0"/>
              </a:p>
              <a:p>
                <a:pPr lvl="2"/>
                <a:r>
                  <a:rPr lang="en-HK" dirty="0"/>
                  <a:t>Obviously the functional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chosen by solving this inequality</a:t>
                </a:r>
              </a:p>
              <a:p>
                <a:pPr lvl="2"/>
                <a:r>
                  <a:rPr lang="en-HK" dirty="0"/>
                  <a:t>This also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the bound of block size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927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A024-04E3-4C99-94E2-8AC7DA56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8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dirty="0"/>
                </a:br>
                <a:r>
                  <a:rPr lang="en-HK" sz="3200" dirty="0"/>
                  <a:t>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HK" sz="3200" dirty="0"/>
                  <a:t> (p.17)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1050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dirty="0"/>
                  <a:t> (coupled batch sum)</a:t>
                </a:r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HK" dirty="0"/>
                  <a:t>, we have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Stability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implies weak stability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By theorem 1 in Wu (2007),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</m:oMath>
                </a14:m>
                <a:r>
                  <a:rPr lang="en-HK" dirty="0"/>
                  <a:t> (moment inequality)</a:t>
                </a:r>
              </a:p>
              <a:p>
                <a:pPr lvl="1"/>
                <a:r>
                  <a:rPr lang="en-HK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(definition of projection)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(property of coupled batch sum)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(by Jensen’s inequality and tower property)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(by Cauchy–Schwarz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(property of coupled batch sum and definition of physical dependence)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(by moment inequality)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140" b="-716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A024-04E3-4C99-94E2-8AC7DA56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96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dirty="0"/>
                </a:br>
                <a:r>
                  <a:rPr lang="en-HK" sz="3200" dirty="0"/>
                  <a:t>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HK" sz="3200" dirty="0"/>
                  <a:t> (p.17)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1050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Similarly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HK" dirty="0"/>
                  <a:t> form MDS, 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Burkholder’s inequality. Why not </a:t>
                </a:r>
                <a:r>
                  <a:rPr lang="en-HK" dirty="0" err="1"/>
                  <a:t>Minkowski</a:t>
                </a:r>
                <a:r>
                  <a:rPr lang="en-HK" dirty="0"/>
                  <a:t>?)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rad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moment inequality)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42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A024-04E3-4C99-94E2-8AC7DA56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69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 (p.18)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4202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Consider first term from blocking (slide p.30),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e>
                                            </m:rad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moment inequality in slide p.32)</a:t>
                </a:r>
              </a:p>
              <a:p>
                <a:pPr lvl="2"/>
                <a:r>
                  <a:rPr lang="en-HK" dirty="0"/>
                  <a:t>The summation index can be change since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HK" dirty="0"/>
                  <a:t> (by independence of summation index)</a:t>
                </a:r>
              </a:p>
              <a:p>
                <a:pPr lvl="2"/>
                <a:r>
                  <a:rPr lang="en-HK" dirty="0"/>
                  <a:t>The inequality sign in this step should be equal?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. See slides p.30 and p.29)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912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7EAC4-5A73-4D28-A5B9-50CBB112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72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 (p.18)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4202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Consider second term from blocking (slide p.30),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HK" dirty="0"/>
                  <a:t> (same steps as slide p.33)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(use big O because summation index cannot be changed)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(same steps as slide p.33)</a:t>
                </a:r>
              </a:p>
              <a:p>
                <a:r>
                  <a:rPr lang="en-HK" dirty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(little o implies big O)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1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7EAC4-5A73-4D28-A5B9-50CBB112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6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6B7C3-F9D2-48D8-BEA6-5931E7AD4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(p.20)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6B7C3-F9D2-48D8-BEA6-5931E7AD4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6062-4217-47A6-BD6C-52447106ED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Notice that the condition changes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∈(2,4]</m:t>
                    </m:r>
                  </m:oMath>
                </a14:m>
                <a:r>
                  <a:rPr lang="en-HK" dirty="0"/>
                  <a:t> (T2.1) to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(T2.2)</a:t>
                </a:r>
              </a:p>
              <a:p>
                <a:pPr lvl="1"/>
                <a:r>
                  <a:rPr lang="en-HK" dirty="0"/>
                  <a:t>But the convergence rate is same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HK" dirty="0"/>
                  <a:t> (T2.1)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(T2.2)</a:t>
                </a:r>
              </a:p>
              <a:p>
                <a:pPr lvl="2"/>
                <a:r>
                  <a:rPr lang="en-HK" dirty="0"/>
                  <a:t>This means stronger moment conditions cannot give faster convergence rate. See moment inequality (previous slide p.20)</a:t>
                </a:r>
              </a:p>
              <a:p>
                <a:pPr lvl="1"/>
                <a:r>
                  <a:rPr lang="en-HK" dirty="0"/>
                  <a:t>Theorem 2.2 gives a close form of asymptotic MSE (AMSE) though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sz="14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HK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HK" dirty="0"/>
                  <a:t>, which can give us MSE after minor modification</a:t>
                </a:r>
              </a:p>
              <a:p>
                <a:pPr lvl="1"/>
                <a:r>
                  <a:rPr lang="en-HK" dirty="0"/>
                  <a:t>Proof of T2.2 requires the use of lemma 1, which we shall prove later</a:t>
                </a:r>
              </a:p>
              <a:p>
                <a:r>
                  <a:rPr lang="en-HK" dirty="0"/>
                  <a:t>Lemma 1: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(conditions of T2.2)</a:t>
                </a:r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(the subscript should be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HK" dirty="0"/>
                  <a:t>, probably typo in the paper)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We also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HK" dirty="0"/>
              </a:p>
              <a:p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6062-4217-47A6-BD6C-52447106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7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67A78-1983-4CD7-94CF-A3E363AE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6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(p.18)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Let block sum of square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(target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It differs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(slide p.18) in the sense that martingale approximation is not used</a:t>
                </a:r>
              </a:p>
              <a:p>
                <a:pPr lvl="1"/>
                <a:r>
                  <a:rPr lang="en-HK" dirty="0"/>
                  <a:t>By lemma 1,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is MDS </a:t>
                </a:r>
                <a:r>
                  <a:rPr lang="en-HK" dirty="0" err="1"/>
                  <a:t>wrt</a:t>
                </a:r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HK" dirty="0"/>
                  <a:t>, 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(MDS is uncorrelated. See slide p.19)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lemma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considering the differential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𝑐𝑝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 (by approximating sum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HK" dirty="0"/>
                  <a:t> with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42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382C-8904-422B-B1CD-8C8E597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0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(p.18-19)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10924" b="-1386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HK" dirty="0"/>
                  <a:t>Similarly,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(MDS is uncorrelated)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(property of conditional expectation? Not trivial)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lemma 1 and result of slide p.36)</a:t>
                </a:r>
              </a:p>
              <a:p>
                <a:r>
                  <a:rPr lang="en-HK" dirty="0"/>
                  <a:t>Now deal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 goal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to connect everything for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This follows from definition of projection and tower property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ℱ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linearity of expectation and property of MDS)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382C-8904-422B-B1CD-8C8E597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77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(p.19)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Observe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0&amp;,  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HK" dirty="0"/>
                  <a:t> (by property of projection)</a:t>
                </a:r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ℱ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(mimic proof in slide p.33)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(mimic proof in slide p.33)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382C-8904-422B-B1CD-8C8E597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46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FED0CA-E822-436D-B98E-89BD702DD5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(p.19)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FED0CA-E822-436D-B98E-89BD702DD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4238-6534-44A2-8975-BE4631E58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Now consider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ℱ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=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𝕀</m:t>
                                    </m:r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result in slide p.32)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b="0" i="0" smtClean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definition of stability)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is non-negative)</a:t>
                </a:r>
              </a:p>
              <a:p>
                <a:pPr lvl="2"/>
                <a:r>
                  <a:rPr lang="en-HK" dirty="0"/>
                  <a:t>It seems the statement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is unnecessary?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𝑐𝑝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HK" dirty="0"/>
                  <a:t>. Why little o?)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4238-6534-44A2-8975-BE4631E58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7491E-6518-4957-80AF-453C9998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478F-57F3-4F2A-9D64-C3BBE17D5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Overlapping batch means (p.2)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10340-D947-4B9C-B3F0-A4C009DEA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Overlapping batch means (OBM):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p>
                          <m:s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First proposed by </a:t>
                </a:r>
                <a:r>
                  <a:rPr lang="en-HK" dirty="0" err="1"/>
                  <a:t>Meketon</a:t>
                </a:r>
                <a:r>
                  <a:rPr lang="en-HK" dirty="0"/>
                  <a:t> and </a:t>
                </a:r>
                <a:r>
                  <a:rPr lang="en-HK" dirty="0" err="1"/>
                  <a:t>Schmeiser</a:t>
                </a:r>
                <a:r>
                  <a:rPr lang="en-HK" dirty="0"/>
                  <a:t> (1984)</a:t>
                </a:r>
              </a:p>
              <a:p>
                <a:pPr lvl="1"/>
                <a:r>
                  <a:rPr lang="en-HK" dirty="0"/>
                  <a:t>Closely related to lag window estimator using Bartlett kernel (Newey &amp; West, 1987)</a:t>
                </a:r>
              </a:p>
              <a:p>
                <a:pPr lvl="2"/>
                <a:r>
                  <a:rPr lang="en-HK" dirty="0"/>
                  <a:t>An illustration assuming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Same AMSE if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are both chosen optimally</a:t>
                </a:r>
              </a:p>
              <a:p>
                <a:pPr lvl="1"/>
                <a:r>
                  <a:rPr lang="en-HK" dirty="0"/>
                  <a:t>Nonoverlapping (NBM) version is also possible, but with worse properties</a:t>
                </a:r>
              </a:p>
              <a:p>
                <a:pPr lvl="2"/>
                <a:r>
                  <a:rPr lang="en-HK" dirty="0"/>
                  <a:t>Song (2018) suggested an optimal linear combination of OBM and NBM would be better than solely using OBM</a:t>
                </a:r>
              </a:p>
              <a:p>
                <a:pPr lvl="2"/>
                <a:r>
                  <a:rPr lang="en-HK" dirty="0"/>
                  <a:t>I discussed with Keith and we thought that her evidence was not solid enough (e.g. no theoretical properties shown)</a:t>
                </a:r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10340-D947-4B9C-B3F0-A4C009DEA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6411-1A18-4281-81F4-5C349736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15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CE3C76-B908-456C-8CD5-228A4F142F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(p.19)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CE3C76-B908-456C-8CD5-228A4F142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A3BE7-6DC4-4AC1-B806-C1C979229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We have proved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ℱ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HK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dirty="0"/>
                  <a:t> (slide p.36)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≍</m:t>
                    </m:r>
                    <m:d>
                      <m:dPr>
                        <m:begChr m:val="‖"/>
                        <m:endChr m:val="‖"/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H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HK" dirty="0"/>
                  <a:t> (slide p.37-39)</a:t>
                </a:r>
              </a:p>
              <a:p>
                <a:pPr lvl="1"/>
                <a:r>
                  <a:rPr lang="en-HK" dirty="0"/>
                  <a:t>It remains to show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≍</m:t>
                    </m:r>
                    <m:d>
                      <m:dPr>
                        <m:begChr m:val="‖"/>
                        <m:endChr m:val="‖"/>
                        <m:ctrlPr>
                          <a:rPr lang="en-HK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Now consider the remainder term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HK" dirty="0"/>
                  <a:t> is non negative)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(recall the sum is a isosceles triangular shaped)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A3BE7-6DC4-4AC1-B806-C1C979229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1DB1A-3181-45D0-A2C0-A3B1A0F5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56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29A4-15F5-422A-B9C5-F5FA7817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Proof of lemma 1 (p.20)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33B59-44C9-4F48-9D11-3EF678665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TBC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B2D2C-7C5F-4765-B063-4BE165A8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4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D56-FE42-47E1-A46A-0677DC35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Recursive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D7540-D1CE-45CE-B32D-DE50FEF14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Recursive formula for sample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Recursive formula for sample variance: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This is Welford’s (1962) online algorithm</a:t>
                </a:r>
              </a:p>
              <a:p>
                <a:r>
                  <a:rPr lang="en-HK" dirty="0"/>
                  <a:t>Recursive formula for TAVC: did not exist</a:t>
                </a:r>
              </a:p>
              <a:p>
                <a:pPr lvl="1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dirty="0"/>
                  <a:t> has both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computational and memory complexity</a:t>
                </a:r>
              </a:p>
              <a:p>
                <a:pPr lvl="2"/>
                <a:r>
                  <a:rPr lang="en-HK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HK" dirty="0"/>
                  <a:t>, all batch means need to be updated</a:t>
                </a:r>
              </a:p>
              <a:p>
                <a:pPr lvl="1"/>
                <a:r>
                  <a:rPr lang="en-HK" dirty="0"/>
                  <a:t>However it is important for </a:t>
                </a:r>
              </a:p>
              <a:p>
                <a:pPr lvl="2"/>
                <a:r>
                  <a:rPr lang="en-HK" dirty="0"/>
                  <a:t>Convergence diagnostics of MCMC</a:t>
                </a:r>
              </a:p>
              <a:p>
                <a:pPr lvl="2"/>
                <a:r>
                  <a:rPr lang="en-HK" dirty="0"/>
                  <a:t>Sequential monitoring and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D7540-D1CE-45CE-B32D-DE50FEF14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04D68-F905-4B15-8B0B-4DF23338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4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3F17-BDE2-4BF5-99C6-25FBA773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Notations (p.3)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B7EB0-05B3-4A65-B942-A0B754115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HK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Write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Same order: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≍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for all large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HK" dirty="0"/>
              </a:p>
              <a:p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B7EB0-05B3-4A65-B942-A0B754115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78B67-3281-4C08-B761-46607288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5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D44608-F89A-4DFB-8A20-8D88EDB3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/>
              <a:t>Recursive TAVC estimates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588718-44A2-4875-968C-0C3C06B4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Section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ADE99-3CCF-4872-9CC2-3A6A7391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7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7800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D0CF00-EDC1-4961-980D-3DD2D6FBAC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Algorithm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D0CF00-EDC1-4961-980D-3DD2D6FBA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72026-3AD0-4762-8454-77AB7B2C7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68312"/>
              </a:xfrm>
            </p:spPr>
            <p:txBody>
              <a:bodyPr/>
              <a:lstStyle/>
              <a:p>
                <a:r>
                  <a:rPr lang="en-HK" dirty="0"/>
                  <a:t>Start of each block: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HK" dirty="0"/>
                  <a:t> is a strictly increasing integer sequence such that </a:t>
                </a:r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Start of each batch: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Observe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the batch sum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the batch size</a:t>
                </a:r>
              </a:p>
              <a:p>
                <a:r>
                  <a:rPr lang="en-HK" dirty="0"/>
                  <a:t>Algorithm: at stage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/>
                  <a:t>, we store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. At stage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HK" dirty="0"/>
                  <a:t>,</a:t>
                </a:r>
              </a:p>
              <a:p>
                <a:pPr lvl="1"/>
                <a:r>
                  <a:rPr lang="en-HK" dirty="0"/>
                  <a:t>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HK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HK" dirty="0"/>
                  <a:t>. Otherwise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+2−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 estimate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72026-3AD0-4762-8454-77AB7B2C7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68312"/>
              </a:xfrm>
              <a:blipFill>
                <a:blip r:embed="rId3"/>
                <a:stretch>
                  <a:fillRect l="-545" t="-73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6D237-0B13-40BE-B4F9-8766E769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3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88F794-3B79-4DCD-B0E9-7094D146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Graphical illustration (Chan and </a:t>
            </a:r>
            <a:r>
              <a:rPr lang="en-HK" dirty="0" err="1"/>
              <a:t>Yau</a:t>
            </a:r>
            <a:r>
              <a:rPr lang="en-HK" dirty="0"/>
              <a:t>, 2017)</a:t>
            </a:r>
          </a:p>
        </p:txBody>
      </p:sp>
      <p:pic>
        <p:nvPicPr>
          <p:cNvPr id="9" name="Content Placeholder 8" descr="selection of batches in recursive estimation">
            <a:extLst>
              <a:ext uri="{FF2B5EF4-FFF2-40B4-BE49-F238E27FC236}">
                <a16:creationId xmlns:a16="http://schemas.microsoft.com/office/drawing/2014/main" id="{C70C0A7C-0956-45F0-87F6-F5BC97787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540" y="2167256"/>
            <a:ext cx="8131245" cy="36426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8BFFA-E056-4419-B3FD-E5265F2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354E1D-38C1-4E50-A769-E5399412DF08}"/>
              </a:ext>
            </a:extLst>
          </p:cNvPr>
          <p:cNvCxnSpPr>
            <a:cxnSpLocks/>
          </p:cNvCxnSpPr>
          <p:nvPr/>
        </p:nvCxnSpPr>
        <p:spPr>
          <a:xfrm>
            <a:off x="2974019" y="4989250"/>
            <a:ext cx="159798" cy="8966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5C8950-FC74-4363-B645-D9F332B01A1C}"/>
              </a:ext>
            </a:extLst>
          </p:cNvPr>
          <p:cNvCxnSpPr>
            <a:cxnSpLocks/>
          </p:cNvCxnSpPr>
          <p:nvPr/>
        </p:nvCxnSpPr>
        <p:spPr>
          <a:xfrm flipH="1">
            <a:off x="3240350" y="4580878"/>
            <a:ext cx="115409" cy="13050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004A4E-CFD9-42A6-8172-CED1E5D212D4}"/>
              </a:ext>
            </a:extLst>
          </p:cNvPr>
          <p:cNvCxnSpPr>
            <a:cxnSpLocks/>
          </p:cNvCxnSpPr>
          <p:nvPr/>
        </p:nvCxnSpPr>
        <p:spPr>
          <a:xfrm flipH="1">
            <a:off x="3355759" y="4021584"/>
            <a:ext cx="541538" cy="18643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B5EE3C-C7E0-4A12-8B10-BF59A2260159}"/>
                  </a:ext>
                </a:extLst>
              </p:cNvPr>
              <p:cNvSpPr txBox="1"/>
              <p:nvPr/>
            </p:nvSpPr>
            <p:spPr>
              <a:xfrm>
                <a:off x="1491449" y="5885895"/>
                <a:ext cx="821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dirty="0"/>
                  <a:t>Start of each block </a:t>
                </a:r>
                <a14:m>
                  <m:oMath xmlns:m="http://schemas.openxmlformats.org/officeDocument/2006/math">
                    <m:r>
                      <a:rPr lang="en-HK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; thus a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contains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+1,…,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B5EE3C-C7E0-4A12-8B10-BF59A2260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449" y="5885895"/>
                <a:ext cx="8211843" cy="369332"/>
              </a:xfrm>
              <a:prstGeom prst="rect">
                <a:avLst/>
              </a:prstGeom>
              <a:blipFill>
                <a:blip r:embed="rId3"/>
                <a:stretch>
                  <a:fillRect l="-668" t="-10000" b="-2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46EC44-EFB4-487B-B441-58CDF4C35D67}"/>
              </a:ext>
            </a:extLst>
          </p:cNvPr>
          <p:cNvCxnSpPr>
            <a:cxnSpLocks/>
          </p:cNvCxnSpPr>
          <p:nvPr/>
        </p:nvCxnSpPr>
        <p:spPr>
          <a:xfrm flipH="1" flipV="1">
            <a:off x="2308193" y="4768188"/>
            <a:ext cx="541540" cy="87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D1287B-8032-4885-8D9E-9C11BC7C93FE}"/>
              </a:ext>
            </a:extLst>
          </p:cNvPr>
          <p:cNvCxnSpPr>
            <a:cxnSpLocks/>
          </p:cNvCxnSpPr>
          <p:nvPr/>
        </p:nvCxnSpPr>
        <p:spPr>
          <a:xfrm flipH="1" flipV="1">
            <a:off x="2308193" y="4628322"/>
            <a:ext cx="541540" cy="45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7251ED-4103-44D6-86E5-9FADDFD0AF65}"/>
              </a:ext>
            </a:extLst>
          </p:cNvPr>
          <p:cNvCxnSpPr>
            <a:cxnSpLocks/>
          </p:cNvCxnSpPr>
          <p:nvPr/>
        </p:nvCxnSpPr>
        <p:spPr>
          <a:xfrm flipH="1">
            <a:off x="2308193" y="4494949"/>
            <a:ext cx="932158" cy="9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C9172D-3E3D-407C-B063-91BC6C6AE112}"/>
              </a:ext>
            </a:extLst>
          </p:cNvPr>
          <p:cNvCxnSpPr>
            <a:cxnSpLocks/>
          </p:cNvCxnSpPr>
          <p:nvPr/>
        </p:nvCxnSpPr>
        <p:spPr>
          <a:xfrm flipH="1">
            <a:off x="2308193" y="4321321"/>
            <a:ext cx="932157" cy="6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ACF490-A9BD-4E24-8F50-1C402847E461}"/>
              </a:ext>
            </a:extLst>
          </p:cNvPr>
          <p:cNvCxnSpPr>
            <a:cxnSpLocks/>
          </p:cNvCxnSpPr>
          <p:nvPr/>
        </p:nvCxnSpPr>
        <p:spPr>
          <a:xfrm flipH="1">
            <a:off x="2308194" y="4125617"/>
            <a:ext cx="932157" cy="13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C1E1A-945C-491B-A1C8-A3E3C8DB6FDA}"/>
                  </a:ext>
                </a:extLst>
              </p:cNvPr>
              <p:cNvSpPr txBox="1"/>
              <p:nvPr/>
            </p:nvSpPr>
            <p:spPr>
              <a:xfrm>
                <a:off x="239696" y="4209755"/>
                <a:ext cx="21217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dirty="0"/>
                  <a:t>Start of each batch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C1E1A-945C-491B-A1C8-A3E3C8DB6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96" y="4209755"/>
                <a:ext cx="2121763" cy="646331"/>
              </a:xfrm>
              <a:prstGeom prst="rect">
                <a:avLst/>
              </a:prstGeom>
              <a:blipFill>
                <a:blip r:embed="rId4"/>
                <a:stretch>
                  <a:fillRect l="-2299" t="-5660" r="-862" b="-94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47240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4053</Words>
  <Application>Microsoft Office PowerPoint</Application>
  <PresentationFormat>Widescreen</PresentationFormat>
  <Paragraphs>374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Bookman Old Style</vt:lpstr>
      <vt:lpstr>Calibri</vt:lpstr>
      <vt:lpstr>Cambria Math</vt:lpstr>
      <vt:lpstr>Franklin Gothic Book</vt:lpstr>
      <vt:lpstr>1_RetrospectVTI</vt:lpstr>
      <vt:lpstr>Reading Group: Recursive Estimation of Time-Average Variance Constants (Wu, 2009)</vt:lpstr>
      <vt:lpstr>Introduction</vt:lpstr>
      <vt:lpstr>Time-average variance constant (p.1)</vt:lpstr>
      <vt:lpstr>Overlapping batch means (p.2)</vt:lpstr>
      <vt:lpstr>Recursive estimation</vt:lpstr>
      <vt:lpstr>Notations (p.3)</vt:lpstr>
      <vt:lpstr>Recursive TAVC estimates</vt:lpstr>
      <vt:lpstr>Algorithm when μ=0</vt:lpstr>
      <vt:lpstr>Graphical illustration (Chan and Yau, 2017)</vt:lpstr>
      <vt:lpstr>Choice of a_k and t_n (p.3-4)</vt:lpstr>
      <vt:lpstr>Modification when μ≠0 (p.4-5)</vt:lpstr>
      <vt:lpstr>Convergence properties</vt:lpstr>
      <vt:lpstr>Representation of TAVC (p.5-6)</vt:lpstr>
      <vt:lpstr>Moment convergence (p.6-7)</vt:lpstr>
      <vt:lpstr>Proof of theorem 1: blocking (p.13)</vt:lpstr>
      <vt:lpstr>Proof of theorem 1: martingale approximation (p.13)</vt:lpstr>
      <vt:lpstr>Proof of theorem 1: ‖Q_n-V_n ‖_(α/2)=o(v_n) (p.13)</vt:lpstr>
      <vt:lpstr>Proof of theorem 1: ‖Q_n/v_n -σ^2 ‖_(α/2)=o(1) (p.14)</vt:lpstr>
      <vt:lpstr>Proof of theorem 1: ‖Q_n/v_n -σ^2 ‖_(α/2)=o(1) (p.14-15)</vt:lpstr>
      <vt:lpstr>Proof of theorem 1: ‖Q_n/v_n -σ^2 ‖_(α/2)=o(1) (p.15)</vt:lpstr>
      <vt:lpstr>Proof of theorem 1: ‖Q_n/v_n -σ^2 ‖_(α/2)=o(1) (p.15)</vt:lpstr>
      <vt:lpstr>Proof of theorem 1: ‖Q_n/v_n -σ^2 ‖_(α/2)=o(1) (p.15)</vt:lpstr>
      <vt:lpstr>Proof of corollary 1: requirement (p.15)</vt:lpstr>
      <vt:lpstr>Proof of corollary 1: ‖q_n (X ̅_n )^2 ‖_(α/2)=o(v_n ) (p.16)</vt:lpstr>
      <vt:lpstr>Proof of corollary 1: ‖U_n X ̅_n ‖_(α/2)=o(v_n ) (p.16)</vt:lpstr>
      <vt:lpstr>Proof of corollary 1: ‖U_n X ̅_n ‖_(α/2)=o(v_n ) (p.16)</vt:lpstr>
      <vt:lpstr>Convergence rate (p.8)</vt:lpstr>
      <vt:lpstr>Optimal convergence rate (p.8)</vt:lpstr>
      <vt:lpstr>Convergence rate when μ≠0 (p.9)</vt:lpstr>
      <vt:lpstr>Proof of theorem 2.1:  ‖V_n-E(V_n )‖_(α/2)=O(n^(3/2-3/2p+2/α) ) (p.17-18)</vt:lpstr>
      <vt:lpstr>Proof of theorem 2.1:  bound of ‖∑_(i=1)^n▒〖P_(i-k) W_i^2 〗‖_(α/2)^(α/2) (p.17)</vt:lpstr>
      <vt:lpstr>Proof of theorem 2.1:  bound of ‖∑_(i=1)^n▒〖P_(i-k) W_i^2 〗‖_(α/2)^(α/2) (p.17)</vt:lpstr>
      <vt:lpstr>Proof of theorem 2.1:  ‖V_n-E(V_n )‖_(α/2)=O(n^(3/2-3/2p+2/α) ) (p.18)</vt:lpstr>
      <vt:lpstr>Proof of theorem 2.1:  ‖V_n-E(V_n )‖_(α/2)=O(n^(3/2-3/2p+2/α) ) (p.18)</vt:lpstr>
      <vt:lpstr>Proof of theorem 2.2: lim┬(n→∞)⁡〖‖V_n-E(V_n )‖/n^(2-3/2p) 〗=(σ^2 p^2 c^(3/2p))/√(12p-9) (p.20)</vt:lpstr>
      <vt:lpstr>Proof of theorem 2.2: lim┬(n→∞)⁡〖‖V_n-E(V_n )‖/n^(2-3/2p) 〗=(σ^2 p^2 c^(3/2p))/√(12p-9) (p.18)</vt:lpstr>
      <vt:lpstr>Proof of theorem 2.2: lim┬(n→∞)⁡〖‖V_n-E(V_n )‖/n^(2-3/2p) 〗=(σ^2 p^2 c^(3/2p))/√(12p-9) (p.18-19)</vt:lpstr>
      <vt:lpstr>Proof of theorem 2.2: lim┬(n→∞)⁡〖‖V_n-E(V_n )‖/n^(2-3/2p) 〗=(σ^2 p^2 c^(3/2p))/√(12p-9) (p.19)</vt:lpstr>
      <vt:lpstr>Proof of theorem 2.2: lim┬(n→∞)⁡〖‖V_n-E(V_n )‖/n^(2-3/2p) 〗=(σ^2 p^2 c^(3/2p))/√(12p-9) (p.19)</vt:lpstr>
      <vt:lpstr>Proof of theorem 2.2: lim┬(n→∞)⁡〖‖V_n-E(V_n )‖/n^(2-3/2p) 〗=(σ^2 p^2 c^(3/2p))/√(12p-9) (p.19)</vt:lpstr>
      <vt:lpstr>Proof of lemma 1 (p.20)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2020-04-15T15:12:40Z</dcterms:created>
  <dcterms:modified xsi:type="dcterms:W3CDTF">2020-04-17T06:37:43Z</dcterms:modified>
</cp:coreProperties>
</file>